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3" r:id="rId4"/>
    <p:sldId id="259" r:id="rId5"/>
    <p:sldId id="260" r:id="rId6"/>
    <p:sldId id="261" r:id="rId7"/>
    <p:sldId id="257" r:id="rId8"/>
    <p:sldId id="258" r:id="rId9"/>
    <p:sldId id="264" r:id="rId10"/>
    <p:sldId id="265" r:id="rId11"/>
    <p:sldId id="266" r:id="rId12"/>
    <p:sldId id="267" r:id="rId13"/>
    <p:sldId id="274" r:id="rId14"/>
    <p:sldId id="270" r:id="rId15"/>
    <p:sldId id="262" r:id="rId16"/>
    <p:sldId id="263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  <p:boldItalic r:id="rId25"/>
    </p:embeddedFont>
    <p:embeddedFont>
      <p:font typeface="Inter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FB75CCB-0B6C-411E-8506-DF92C5968E16}">
          <p14:sldIdLst>
            <p14:sldId id="256"/>
            <p14:sldId id="272"/>
            <p14:sldId id="273"/>
            <p14:sldId id="259"/>
            <p14:sldId id="260"/>
            <p14:sldId id="261"/>
            <p14:sldId id="257"/>
            <p14:sldId id="258"/>
            <p14:sldId id="264"/>
            <p14:sldId id="265"/>
            <p14:sldId id="266"/>
            <p14:sldId id="267"/>
            <p14:sldId id="274"/>
            <p14:sldId id="270"/>
            <p14:sldId id="262"/>
            <p14:sldId id="263"/>
          </p14:sldIdLst>
        </p14:section>
        <p14:section name="Untitled Section" id="{FED3D16E-9FDC-42C5-9517-9EEC2A09E111}">
          <p14:sldIdLst/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f2YhY1LQo+5R5m/VFQZCR8y/i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1186f093a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1186f093a_3_1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1186f093a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b1186f093a_3_21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1186f093a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1186f093a_3_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Computer Vision Analysis of Basketball</a:t>
            </a:r>
            <a:endParaRPr sz="4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Analyzing broadcast basketball videos is a major challenge in computer vision due to rapid movements, frequent camera changes, and occlusions.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/>
          <p:nvPr/>
        </p:nvSpPr>
        <p:spPr>
          <a:xfrm>
            <a:off x="629245" y="494348"/>
            <a:ext cx="6637258" cy="56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Inter"/>
              <a:buNone/>
            </a:pPr>
            <a:r>
              <a:rPr lang="en-US" sz="35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SigLIP-Based Team Clustering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629245" y="1505545"/>
            <a:ext cx="2305407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Pipeline Architecture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1348383" y="2168485"/>
            <a:ext cx="2440305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Player Crop Collection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1348383" y="2629257"/>
            <a:ext cx="5747504" cy="57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YOLO detection every 30 frames, shrink boxes by 0.4x to focus on jerseys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1618059" y="3743920"/>
            <a:ext cx="2247424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Feature Extraction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1618059" y="4204692"/>
            <a:ext cx="5477828" cy="57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Pre-trained SigLIP vision backbone produces high-dimensional embeddings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598" y="5139571"/>
            <a:ext cx="53935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/>
          <p:nvPr/>
        </p:nvSpPr>
        <p:spPr>
          <a:xfrm>
            <a:off x="1887736" y="5319355"/>
            <a:ext cx="2807375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Dimensionality Reduction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887736" y="5780127"/>
            <a:ext cx="5208151" cy="28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UMAP projects features to 3D space, reducing noise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275" y="6427351"/>
            <a:ext cx="53935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2157413" y="6607135"/>
            <a:ext cx="2247424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Team Assignment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2157413" y="7067907"/>
            <a:ext cx="4938474" cy="28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K-Means (K=2) clusters players into two teams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7542133" y="1527929"/>
            <a:ext cx="6466642" cy="1123236"/>
          </a:xfrm>
          <a:prstGeom prst="roundRect">
            <a:avLst>
              <a:gd name="adj" fmla="val 672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7729538" y="1715333"/>
            <a:ext cx="2247424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Why It Works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729538" y="2176105"/>
            <a:ext cx="6091833" cy="28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Relies on strong semantic visual features beyond raw color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542133" y="2830949"/>
            <a:ext cx="6466642" cy="1123236"/>
          </a:xfrm>
          <a:prstGeom prst="roundRect">
            <a:avLst>
              <a:gd name="adj" fmla="val 672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729538" y="3018353"/>
            <a:ext cx="2247424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Robustness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7729538" y="3479125"/>
            <a:ext cx="6091833" cy="28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pixel-level masks required - handles noisy detections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7542133" y="4133969"/>
            <a:ext cx="6466642" cy="1123236"/>
          </a:xfrm>
          <a:prstGeom prst="roundRect">
            <a:avLst>
              <a:gd name="adj" fmla="val 672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7729538" y="4321373"/>
            <a:ext cx="2247424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Stability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7729538" y="4782145"/>
            <a:ext cx="6091833" cy="28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More consistent than segmentation-based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48" y="1996321"/>
            <a:ext cx="539353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923" y="3600571"/>
            <a:ext cx="53935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4275" y="5624405"/>
            <a:ext cx="3802392" cy="214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/>
          <p:nvPr/>
        </p:nvSpPr>
        <p:spPr>
          <a:xfrm>
            <a:off x="793790" y="925949"/>
            <a:ext cx="909458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Court Segmentation Approaches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793790" y="2088356"/>
            <a:ext cx="4196358" cy="521517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824270" y="211883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2721888" y="22425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051084" y="3026093"/>
            <a:ext cx="368177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Color-Based Region Growing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1051084" y="3870841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Lab color space, seed pixels from bottom-central region, iterative neighbor addition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1051084" y="5095637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Limitations: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Lighting variations, shadows, court markings caused leakage and incomplete coverage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1051084" y="632043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Not sufficient alone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5216962" y="2088356"/>
            <a:ext cx="4196358" cy="521517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5247442" y="211883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7145060" y="22425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5474256" y="3026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Scanline Analysis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5474256" y="3516511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Row-by-row processing, chroma smoothness, dominant color histogram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5474256" y="4741307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Limitations: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Sensitive to lighting, shadows, reflections - inconsistent quality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5474256" y="596610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Exploratory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9640133" y="2088356"/>
            <a:ext cx="4196358" cy="521517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9670613" y="211883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11568232" y="22425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9897427" y="3026093"/>
            <a:ext cx="368177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Connected Components + Convex Hull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9897427" y="3870841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Largest component extraction, convex hull approximation, geometric refinement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9897427" y="5458539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Limitations: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Overfilled boundaries, failed with perspective distortions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9897427" y="6683335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Not retained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1186f093a_3_14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3b1186f093a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049850"/>
            <a:ext cx="6038900" cy="35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b1186f093a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375" y="1049850"/>
            <a:ext cx="8225401" cy="38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b1186f093a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7775" y="5308750"/>
            <a:ext cx="7801654" cy="2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557451"/>
            <a:ext cx="7144703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Court Homography &amp; Player Mapping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3164" y="1446371"/>
            <a:ext cx="337411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Correspondence Approach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3164" y="1851184"/>
            <a:ext cx="5873710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methods proved unreliable under broadcast conditions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53164" y="2281833"/>
            <a:ext cx="355640" cy="3556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12398" y="2311420"/>
            <a:ext cx="2370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66800" y="2336125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 Selection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66800" y="2740938"/>
            <a:ext cx="536007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correspondences between frame and court template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53164" y="3309938"/>
            <a:ext cx="355640" cy="3556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12398" y="3339525"/>
            <a:ext cx="2370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66800" y="3364230"/>
            <a:ext cx="2317194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Homography Estimation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66800" y="3769043"/>
            <a:ext cx="536007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RANSAC-based method reduces noise sensitivity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53164" y="4338042"/>
            <a:ext cx="355640" cy="3556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2398" y="4367629"/>
            <a:ext cx="2370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66800" y="4392335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 Projection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66800" y="4797147"/>
            <a:ext cx="536007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Bottom-center of bounding box as ground contact point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553164" y="5366147"/>
            <a:ext cx="355640" cy="3556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12398" y="5395734"/>
            <a:ext cx="2370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66800" y="5420439"/>
            <a:ext cx="23060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Top-Down Visualization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66800" y="5825252"/>
            <a:ext cx="536007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via homography to court template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6820019" y="1466136"/>
            <a:ext cx="7264718" cy="1621036"/>
          </a:xfrm>
          <a:prstGeom prst="roundRect">
            <a:avLst>
              <a:gd name="adj" fmla="val 409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985635" y="1631752"/>
            <a:ext cx="474107" cy="474107"/>
          </a:xfrm>
          <a:prstGeom prst="roundRect">
            <a:avLst>
              <a:gd name="adj" fmla="val 19284857"/>
            </a:avLst>
          </a:prstGeom>
          <a:solidFill>
            <a:srgbClr val="4950BC"/>
          </a:solidFill>
          <a:ln/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6008" y="1762125"/>
            <a:ext cx="213360" cy="21336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985635" y="2263854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Stability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985635" y="2668667"/>
            <a:ext cx="69334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more reliable than automatic detection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6820019" y="3245168"/>
            <a:ext cx="7264718" cy="1621036"/>
          </a:xfrm>
          <a:prstGeom prst="roundRect">
            <a:avLst>
              <a:gd name="adj" fmla="val 409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6985635" y="3410783"/>
            <a:ext cx="474107" cy="474107"/>
          </a:xfrm>
          <a:prstGeom prst="roundRect">
            <a:avLst>
              <a:gd name="adj" fmla="val 19284857"/>
            </a:avLst>
          </a:prstGeom>
          <a:solidFill>
            <a:srgbClr val="4950BC"/>
          </a:solidFill>
          <a:ln/>
        </p:spPr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6008" y="3541157"/>
            <a:ext cx="213360" cy="21336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6985635" y="4042886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Consistent Mapping</a:t>
            </a:r>
            <a:endParaRPr lang="en-US" sz="1550" dirty="0"/>
          </a:p>
        </p:txBody>
      </p:sp>
      <p:sp>
        <p:nvSpPr>
          <p:cNvPr id="30" name="Text 26"/>
          <p:cNvSpPr/>
          <p:nvPr/>
        </p:nvSpPr>
        <p:spPr>
          <a:xfrm>
            <a:off x="6985635" y="4447699"/>
            <a:ext cx="69334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spatial tracking across frames</a:t>
            </a:r>
            <a:endParaRPr lang="en-US" sz="1200" dirty="0"/>
          </a:p>
        </p:txBody>
      </p:sp>
      <p:sp>
        <p:nvSpPr>
          <p:cNvPr id="31" name="Shape 27"/>
          <p:cNvSpPr/>
          <p:nvPr/>
        </p:nvSpPr>
        <p:spPr>
          <a:xfrm>
            <a:off x="6820019" y="5024199"/>
            <a:ext cx="7264718" cy="1621036"/>
          </a:xfrm>
          <a:prstGeom prst="roundRect">
            <a:avLst>
              <a:gd name="adj" fmla="val 409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2" name="Shape 28"/>
          <p:cNvSpPr/>
          <p:nvPr/>
        </p:nvSpPr>
        <p:spPr>
          <a:xfrm>
            <a:off x="6985635" y="5189815"/>
            <a:ext cx="474107" cy="474107"/>
          </a:xfrm>
          <a:prstGeom prst="roundRect">
            <a:avLst>
              <a:gd name="adj" fmla="val 19284857"/>
            </a:avLst>
          </a:prstGeom>
          <a:solidFill>
            <a:srgbClr val="4950BC"/>
          </a:solidFill>
          <a:ln/>
        </p:spPr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6008" y="5320189"/>
            <a:ext cx="213360" cy="213360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6985635" y="5821918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Analytics</a:t>
            </a:r>
            <a:endParaRPr lang="en-US" sz="1550" dirty="0"/>
          </a:p>
        </p:txBody>
      </p:sp>
      <p:sp>
        <p:nvSpPr>
          <p:cNvPr id="35" name="Text 30"/>
          <p:cNvSpPr/>
          <p:nvPr/>
        </p:nvSpPr>
        <p:spPr>
          <a:xfrm>
            <a:off x="6985635" y="6226731"/>
            <a:ext cx="693348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occupancy and movement visualization</a:t>
            </a:r>
            <a:endParaRPr lang="en-US" sz="1200" dirty="0"/>
          </a:p>
        </p:txBody>
      </p:sp>
      <p:sp>
        <p:nvSpPr>
          <p:cNvPr id="36" name="Shape 31"/>
          <p:cNvSpPr/>
          <p:nvPr/>
        </p:nvSpPr>
        <p:spPr>
          <a:xfrm>
            <a:off x="6820019" y="6822996"/>
            <a:ext cx="7264718" cy="671393"/>
          </a:xfrm>
          <a:prstGeom prst="roundRect">
            <a:avLst>
              <a:gd name="adj" fmla="val 9888"/>
            </a:avLst>
          </a:prstGeom>
          <a:solidFill>
            <a:srgbClr val="C7C9EA"/>
          </a:solidFill>
          <a:ln/>
        </p:spPr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015" y="7064931"/>
            <a:ext cx="197525" cy="157996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333536" y="7020401"/>
            <a:ext cx="659320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Court template sourced from open-source basketball analysis repository by Tarek</a:t>
            </a:r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98D563-E640-44FF-B4A4-517FF6553559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1186f093a_3_21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3b1186f093a_3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0" y="974000"/>
            <a:ext cx="8150912" cy="6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39" y="483156"/>
            <a:ext cx="5719167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Ball Possession Estimation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4839" y="1471255"/>
            <a:ext cx="263532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Spatial &amp; Temporal Logic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4839" y="1943457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4839" y="2219087"/>
            <a:ext cx="648604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14839" y="2352556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Overlap Detection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4839" y="2802731"/>
            <a:ext cx="64860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ball bounding box against all player boxes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4839" y="3391138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4839" y="3666768"/>
            <a:ext cx="648604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614839" y="3800237"/>
            <a:ext cx="257115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Possession Assignment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14839" y="4250412"/>
            <a:ext cx="64860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 with &gt;0.6 overlap fraction controls ball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4839" y="48388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14839" y="5114449"/>
            <a:ext cx="648604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614839" y="5247918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Inference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4839" y="5698093"/>
            <a:ext cx="64860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controlling player's team label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14839" y="628650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14839" y="6562130"/>
            <a:ext cx="648604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614839" y="6695599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Temporal Cooldown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14839" y="7145774"/>
            <a:ext cx="6486049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accepted only if persistent across minimum frames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537133" y="1493282"/>
            <a:ext cx="6486049" cy="1128236"/>
          </a:xfrm>
          <a:prstGeom prst="roundRect">
            <a:avLst>
              <a:gd name="adj" fmla="val 9726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14273" y="1493282"/>
            <a:ext cx="91440" cy="1128236"/>
          </a:xfrm>
          <a:prstGeom prst="roundRect">
            <a:avLst>
              <a:gd name="adj" fmla="val 80700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804190" y="1691759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Mitigates Noise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804190" y="2141934"/>
            <a:ext cx="60205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rapid fluctuations from detection errors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537133" y="2797135"/>
            <a:ext cx="6486049" cy="1128236"/>
          </a:xfrm>
          <a:prstGeom prst="roundRect">
            <a:avLst>
              <a:gd name="adj" fmla="val 9726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14273" y="2797135"/>
            <a:ext cx="91440" cy="1128236"/>
          </a:xfrm>
          <a:prstGeom prst="roundRect">
            <a:avLst>
              <a:gd name="adj" fmla="val 80700"/>
            </a:avLst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804190" y="2995612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Handles Occlusions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804190" y="3445788"/>
            <a:ext cx="60205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Brief ball disappearances don't disrupt tracking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7537133" y="4100989"/>
            <a:ext cx="6486049" cy="1128236"/>
          </a:xfrm>
          <a:prstGeom prst="roundRect">
            <a:avLst>
              <a:gd name="adj" fmla="val 9726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14273" y="4100989"/>
            <a:ext cx="91440" cy="1128236"/>
          </a:xfrm>
          <a:prstGeom prst="roundRect">
            <a:avLst>
              <a:gd name="adj" fmla="val 80700"/>
            </a:avLst>
          </a:prstGeom>
          <a:solidFill>
            <a:srgbClr val="4950BC"/>
          </a:solidFill>
          <a:ln/>
        </p:spPr>
      </p:sp>
      <p:sp>
        <p:nvSpPr>
          <p:cNvPr id="30" name="Text 28"/>
          <p:cNvSpPr/>
          <p:nvPr/>
        </p:nvSpPr>
        <p:spPr>
          <a:xfrm>
            <a:off x="7804190" y="4299466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Stability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804190" y="4749641"/>
            <a:ext cx="60205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Color-coded labels provide intuitive representation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7537133" y="5404842"/>
            <a:ext cx="6486049" cy="1128236"/>
          </a:xfrm>
          <a:prstGeom prst="roundRect">
            <a:avLst>
              <a:gd name="adj" fmla="val 9726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514273" y="5404842"/>
            <a:ext cx="91440" cy="1128236"/>
          </a:xfrm>
          <a:prstGeom prst="roundRect">
            <a:avLst>
              <a:gd name="adj" fmla="val 80700"/>
            </a:avLst>
          </a:prstGeom>
          <a:solidFill>
            <a:srgbClr val="4950BC"/>
          </a:solidFill>
          <a:ln/>
        </p:spPr>
      </p:sp>
      <p:sp>
        <p:nvSpPr>
          <p:cNvPr id="34" name="Text 32"/>
          <p:cNvSpPr/>
          <p:nvPr/>
        </p:nvSpPr>
        <p:spPr>
          <a:xfrm>
            <a:off x="7804190" y="5603319"/>
            <a:ext cx="231326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Learning Required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7804190" y="6053495"/>
            <a:ext cx="60205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Purely spatial and temporal information</a:t>
            </a:r>
            <a:endParaRPr lang="en-US" sz="1350" dirty="0"/>
          </a:p>
        </p:txBody>
      </p:sp>
      <p:sp>
        <p:nvSpPr>
          <p:cNvPr id="36" name="Google Shape;406;g3b1186f093a_3_21">
            <a:extLst>
              <a:ext uri="{FF2B5EF4-FFF2-40B4-BE49-F238E27FC236}">
                <a16:creationId xmlns:a16="http://schemas.microsoft.com/office/drawing/2014/main" id="{55B92996-564F-4F3C-A4C9-5ABB2EA52B5B}"/>
              </a:ext>
            </a:extLst>
          </p:cNvPr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732592"/>
            <a:ext cx="7704296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 &amp; Future Directions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828" y="1791057"/>
            <a:ext cx="619601" cy="6196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828" y="266878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Scale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2828" y="3115389"/>
            <a:ext cx="4222790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specialized datasets limit generalization. Need larger, more diverse basketball datasets across broadcast environments, lighting, and venues.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3746" y="1791057"/>
            <a:ext cx="619601" cy="6196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3746" y="2668786"/>
            <a:ext cx="325719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Quality Robustness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03746" y="3115389"/>
            <a:ext cx="4222790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lacks adaptability to varying resolution, aspect ratios, compression. Requires preprocessing strategies or adaptive architectures.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4663" y="1791057"/>
            <a:ext cx="619601" cy="6196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4663" y="2668786"/>
            <a:ext cx="3109555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Segmentation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4663" y="3115389"/>
            <a:ext cx="422290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models like SAM2 could provide robust semantic segmentation, replacing hand-crafted heuristics for court and player masks.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828" y="4850487"/>
            <a:ext cx="619601" cy="6196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2828" y="572821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3D Ball Tracking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22828" y="6174819"/>
            <a:ext cx="4222790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2D tracking needs depth perception for physically accurate trajectories. Requires stereo vision or monocular depth estimation.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3746" y="4850487"/>
            <a:ext cx="619601" cy="6196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03746" y="572821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Court Homography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5203746" y="6174819"/>
            <a:ext cx="4222790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YOLO-based keypoint detection for court markings could enable robust automatic homography estimation, replacing manual initialization.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98C0D-4B53-4C39-B350-3B663E0EB9BE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739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Analysis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Rapid Movements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move quickly, making detection and tracking difficult.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Camera Changes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camera transitions complicate continuous object tracking.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Ball Detection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small, fast ball is often missed by traditional detectors.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Crowded Scenes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occlusions between players make individual identification complex.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5361D9-14F3-4F2D-BA51-0D88F8BA5AB6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200"/>
            <a:ext cx="7922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Basketball Detection System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657581" y="2402436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57581" y="237195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521331" y="20622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5405" y="2266347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4875" y="2969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Player, Hoop &amp; Ball  Detection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292339" y="2402436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292339" y="237195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10156089" y="20622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0162" y="2266347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9633" y="2969411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Deepsort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Tracking</a:t>
            </a:r>
            <a:endParaRPr lang="en-US" sz="2200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79D6C871-F350-4715-9292-BA492800B213}"/>
              </a:ext>
            </a:extLst>
          </p:cNvPr>
          <p:cNvSpPr/>
          <p:nvPr/>
        </p:nvSpPr>
        <p:spPr>
          <a:xfrm>
            <a:off x="698538" y="4184404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0839D9A3-698F-407C-8E09-EF738985A870}"/>
              </a:ext>
            </a:extLst>
          </p:cNvPr>
          <p:cNvSpPr/>
          <p:nvPr/>
        </p:nvSpPr>
        <p:spPr>
          <a:xfrm>
            <a:off x="698538" y="415392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6B4B908D-CFD6-429E-A46B-1D6D0FCD0BB7}"/>
              </a:ext>
            </a:extLst>
          </p:cNvPr>
          <p:cNvSpPr/>
          <p:nvPr/>
        </p:nvSpPr>
        <p:spPr>
          <a:xfrm>
            <a:off x="3562288" y="38442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F7783D4F-CC48-41A6-8EBD-D0CA7D86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362" y="4048315"/>
            <a:ext cx="272177" cy="27217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D0E9D4AE-32A1-4A37-9ED3-59AF1A9E7D81}"/>
              </a:ext>
            </a:extLst>
          </p:cNvPr>
          <p:cNvSpPr/>
          <p:nvPr/>
        </p:nvSpPr>
        <p:spPr>
          <a:xfrm>
            <a:off x="955832" y="4751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Ball Trajectory Estimation</a:t>
            </a:r>
            <a:endParaRPr lang="en-US" sz="2200" dirty="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49E5051B-A863-4C7E-AA40-955B56CADD14}"/>
              </a:ext>
            </a:extLst>
          </p:cNvPr>
          <p:cNvSpPr/>
          <p:nvPr/>
        </p:nvSpPr>
        <p:spPr>
          <a:xfrm>
            <a:off x="7333296" y="4184404"/>
            <a:ext cx="6408063" cy="1178600"/>
          </a:xfrm>
          <a:prstGeom prst="roundRect">
            <a:avLst>
              <a:gd name="adj" fmla="val 12413"/>
            </a:avLst>
          </a:prstGeom>
          <a:solidFill>
            <a:srgbClr val="FFFFFF"/>
          </a:solidFill>
          <a:ln/>
        </p:spPr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3248DD58-5B7B-4A03-B6AE-313B692CA7B6}"/>
              </a:ext>
            </a:extLst>
          </p:cNvPr>
          <p:cNvSpPr/>
          <p:nvPr/>
        </p:nvSpPr>
        <p:spPr>
          <a:xfrm>
            <a:off x="7333296" y="4153924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A27FC0CF-EC0F-4984-93B5-2F9DEDAD1A6E}"/>
              </a:ext>
            </a:extLst>
          </p:cNvPr>
          <p:cNvSpPr/>
          <p:nvPr/>
        </p:nvSpPr>
        <p:spPr>
          <a:xfrm>
            <a:off x="10197046" y="38442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90A18AC7-2489-440C-B046-38B23C1E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1119" y="4048315"/>
            <a:ext cx="272177" cy="272177"/>
          </a:xfrm>
          <a:prstGeom prst="rect">
            <a:avLst/>
          </a:prstGeom>
        </p:spPr>
      </p:pic>
      <p:sp>
        <p:nvSpPr>
          <p:cNvPr id="23" name="Text 9">
            <a:extLst>
              <a:ext uri="{FF2B5EF4-FFF2-40B4-BE49-F238E27FC236}">
                <a16:creationId xmlns:a16="http://schemas.microsoft.com/office/drawing/2014/main" id="{6D620BBB-7111-4FD1-A39C-F9763935FB51}"/>
              </a:ext>
            </a:extLst>
          </p:cNvPr>
          <p:cNvSpPr/>
          <p:nvPr/>
        </p:nvSpPr>
        <p:spPr>
          <a:xfrm>
            <a:off x="7590590" y="4751379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Detection</a:t>
            </a:r>
            <a:endParaRPr lang="en-US" sz="2200" dirty="0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83EFE3DD-1589-4C23-BC4D-CE2B2D7AF554}"/>
              </a:ext>
            </a:extLst>
          </p:cNvPr>
          <p:cNvSpPr/>
          <p:nvPr/>
        </p:nvSpPr>
        <p:spPr>
          <a:xfrm>
            <a:off x="714790" y="611743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0B8DB826-6918-478C-B9E9-5E7A13C1D4EE}"/>
              </a:ext>
            </a:extLst>
          </p:cNvPr>
          <p:cNvSpPr/>
          <p:nvPr/>
        </p:nvSpPr>
        <p:spPr>
          <a:xfrm>
            <a:off x="3578540" y="58077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00C0A930-1868-4286-BA99-7289DECB6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2614" y="6011821"/>
            <a:ext cx="272177" cy="272177"/>
          </a:xfrm>
          <a:prstGeom prst="rect">
            <a:avLst/>
          </a:prstGeom>
        </p:spPr>
      </p:pic>
      <p:sp>
        <p:nvSpPr>
          <p:cNvPr id="32" name="Text 5">
            <a:extLst>
              <a:ext uri="{FF2B5EF4-FFF2-40B4-BE49-F238E27FC236}">
                <a16:creationId xmlns:a16="http://schemas.microsoft.com/office/drawing/2014/main" id="{9EE51DCD-6E6F-4469-A72C-01E471334F52}"/>
              </a:ext>
            </a:extLst>
          </p:cNvPr>
          <p:cNvSpPr/>
          <p:nvPr/>
        </p:nvSpPr>
        <p:spPr>
          <a:xfrm>
            <a:off x="972084" y="6714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Court Segmentation and </a:t>
            </a: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Homography</a:t>
            </a:r>
            <a:endParaRPr lang="en-US" sz="2200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0B7BB980-8E12-4F9A-9690-1669F78865CE}"/>
              </a:ext>
            </a:extLst>
          </p:cNvPr>
          <p:cNvSpPr/>
          <p:nvPr/>
        </p:nvSpPr>
        <p:spPr>
          <a:xfrm>
            <a:off x="7349548" y="611743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F688C099-7DB1-4573-A00C-0D386E5F66E3}"/>
              </a:ext>
            </a:extLst>
          </p:cNvPr>
          <p:cNvSpPr/>
          <p:nvPr/>
        </p:nvSpPr>
        <p:spPr>
          <a:xfrm>
            <a:off x="10213298" y="58077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6BB08419-3E0E-47F5-9004-2E901399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7371" y="6011821"/>
            <a:ext cx="272177" cy="272177"/>
          </a:xfrm>
          <a:prstGeom prst="rect">
            <a:avLst/>
          </a:prstGeom>
        </p:spPr>
      </p:pic>
      <p:sp>
        <p:nvSpPr>
          <p:cNvPr id="36" name="Text 9">
            <a:extLst>
              <a:ext uri="{FF2B5EF4-FFF2-40B4-BE49-F238E27FC236}">
                <a16:creationId xmlns:a16="http://schemas.microsoft.com/office/drawing/2014/main" id="{19D82B7E-62AE-4AED-862A-FC99D2A4FF78}"/>
              </a:ext>
            </a:extLst>
          </p:cNvPr>
          <p:cNvSpPr/>
          <p:nvPr/>
        </p:nvSpPr>
        <p:spPr>
          <a:xfrm>
            <a:off x="7606842" y="6714885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Ball Possession Estimation</a:t>
            </a:r>
            <a:endParaRPr lang="en-US" sz="2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494999-F3F7-47D5-BEDA-BAC615822874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793790" y="987981"/>
            <a:ext cx="771453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Performance Metrics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93790" y="2263735"/>
            <a:ext cx="384941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Player Detection Model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93790" y="29158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Trained on 2,021 images for robust player detection.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93790" y="3647242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92.79%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866418" y="46790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4057888" y="3647242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89.76%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130516" y="46790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Recall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2425779" y="5600343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92.96%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2498408" y="66321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mAP@0.5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7599521" y="2263735"/>
            <a:ext cx="357247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Ball &amp; Hoop Detection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7599521" y="29158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for small objects using 533 training images.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599521" y="3647242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89.9%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672149" y="46790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10863620" y="3647242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77.64%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0936248" y="46790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Recall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9231511" y="5600343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Inter"/>
              <a:buNone/>
            </a:pPr>
            <a:r>
              <a:rPr lang="en-US" sz="5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86.08%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9304139" y="66321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mAP@0.5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0" y="3227425"/>
            <a:ext cx="5707025" cy="41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86437340-2D38-41DD-BB3E-EF8ED3FBC049}"/>
              </a:ext>
            </a:extLst>
          </p:cNvPr>
          <p:cNvSpPr/>
          <p:nvPr/>
        </p:nvSpPr>
        <p:spPr>
          <a:xfrm>
            <a:off x="6209228" y="733544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DeepSORT Tracking Integration</a:t>
            </a:r>
            <a:endParaRPr lang="en-US" sz="405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EE3D0AD3-1F10-4123-B453-A41F3EB88691}"/>
              </a:ext>
            </a:extLst>
          </p:cNvPr>
          <p:cNvSpPr/>
          <p:nvPr/>
        </p:nvSpPr>
        <p:spPr>
          <a:xfrm>
            <a:off x="6209228" y="2334101"/>
            <a:ext cx="769834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DeepSORT ensures consistent player identities by combining appearance features with motion prediction, minimizing identity switches.</a:t>
            </a:r>
            <a:endParaRPr lang="en-US" sz="1600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9CE077CE-89AD-4E8D-8A02-0B6E85BC9937}"/>
              </a:ext>
            </a:extLst>
          </p:cNvPr>
          <p:cNvSpPr/>
          <p:nvPr/>
        </p:nvSpPr>
        <p:spPr>
          <a:xfrm>
            <a:off x="6209228" y="3227427"/>
            <a:ext cx="3745944" cy="2031087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6B83CFFD-B3B6-4E55-A02A-E770E8D0D900}"/>
              </a:ext>
            </a:extLst>
          </p:cNvPr>
          <p:cNvSpPr/>
          <p:nvPr/>
        </p:nvSpPr>
        <p:spPr>
          <a:xfrm>
            <a:off x="6423303" y="3441502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4950BC"/>
          </a:solidFill>
          <a:ln/>
        </p:spPr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FFF1749C-4A4D-4EF1-8AD1-E46F742F2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681" y="3611880"/>
            <a:ext cx="278725" cy="278725"/>
          </a:xfrm>
          <a:prstGeom prst="rect">
            <a:avLst/>
          </a:prstGeom>
        </p:spPr>
      </p:pic>
      <p:sp>
        <p:nvSpPr>
          <p:cNvPr id="26" name="Text 4">
            <a:extLst>
              <a:ext uri="{FF2B5EF4-FFF2-40B4-BE49-F238E27FC236}">
                <a16:creationId xmlns:a16="http://schemas.microsoft.com/office/drawing/2014/main" id="{22EE8681-A689-404C-8F1E-467FEAB58980}"/>
              </a:ext>
            </a:extLst>
          </p:cNvPr>
          <p:cNvSpPr/>
          <p:nvPr/>
        </p:nvSpPr>
        <p:spPr>
          <a:xfrm>
            <a:off x="6423303" y="4267438"/>
            <a:ext cx="258163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 Model</a:t>
            </a:r>
            <a:endParaRPr lang="en-US" sz="20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4261AF7E-2446-4847-BDF6-9C6457F212E0}"/>
              </a:ext>
            </a:extLst>
          </p:cNvPr>
          <p:cNvSpPr/>
          <p:nvPr/>
        </p:nvSpPr>
        <p:spPr>
          <a:xfrm>
            <a:off x="6423303" y="4713923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Kalman filter for motion prediction</a:t>
            </a:r>
            <a:endParaRPr lang="en-US" sz="1600" dirty="0"/>
          </a:p>
        </p:txBody>
      </p:sp>
      <p:sp>
        <p:nvSpPr>
          <p:cNvPr id="28" name="Shape 6">
            <a:extLst>
              <a:ext uri="{FF2B5EF4-FFF2-40B4-BE49-F238E27FC236}">
                <a16:creationId xmlns:a16="http://schemas.microsoft.com/office/drawing/2014/main" id="{6B5FDAB8-E940-4ADE-AFE5-B1F0330AF017}"/>
              </a:ext>
            </a:extLst>
          </p:cNvPr>
          <p:cNvSpPr/>
          <p:nvPr/>
        </p:nvSpPr>
        <p:spPr>
          <a:xfrm>
            <a:off x="10161627" y="3227427"/>
            <a:ext cx="3745944" cy="2031087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C1D87068-5EC1-4593-A9E0-ED2EB167E2E3}"/>
              </a:ext>
            </a:extLst>
          </p:cNvPr>
          <p:cNvSpPr/>
          <p:nvPr/>
        </p:nvSpPr>
        <p:spPr>
          <a:xfrm>
            <a:off x="10375702" y="3441502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4950BC"/>
          </a:solidFill>
          <a:ln/>
        </p:spPr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8C5C9A21-5D36-45F0-BAA1-62A00D83C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6080" y="3611880"/>
            <a:ext cx="278725" cy="278725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08DAF349-2F1B-45AF-9467-EF5673951C80}"/>
              </a:ext>
            </a:extLst>
          </p:cNvPr>
          <p:cNvSpPr/>
          <p:nvPr/>
        </p:nvSpPr>
        <p:spPr>
          <a:xfrm>
            <a:off x="10375702" y="4267438"/>
            <a:ext cx="2705814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Appearance Features</a:t>
            </a:r>
            <a:endParaRPr lang="en-US" sz="20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BF82E01D-5C90-462D-BAED-868CAD1EC0E0}"/>
              </a:ext>
            </a:extLst>
          </p:cNvPr>
          <p:cNvSpPr/>
          <p:nvPr/>
        </p:nvSpPr>
        <p:spPr>
          <a:xfrm>
            <a:off x="10375702" y="4713923"/>
            <a:ext cx="33177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CNN for visual similarity</a:t>
            </a:r>
            <a:endParaRPr lang="en-US" sz="1600" dirty="0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D7A98F97-4ED2-4457-86FC-A7A5C1F0B174}"/>
              </a:ext>
            </a:extLst>
          </p:cNvPr>
          <p:cNvSpPr/>
          <p:nvPr/>
        </p:nvSpPr>
        <p:spPr>
          <a:xfrm>
            <a:off x="6209228" y="5464969"/>
            <a:ext cx="7698343" cy="2031087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3325FF9A-BDA4-4DC9-BD68-D857AEB8BE6D}"/>
              </a:ext>
            </a:extLst>
          </p:cNvPr>
          <p:cNvSpPr/>
          <p:nvPr/>
        </p:nvSpPr>
        <p:spPr>
          <a:xfrm>
            <a:off x="6423303" y="5679043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4950BC"/>
          </a:solidFill>
          <a:ln/>
        </p:spPr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7DE8CE71-1FAE-4569-9EBD-C4EA7B9CA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3681" y="5849422"/>
            <a:ext cx="278725" cy="278725"/>
          </a:xfrm>
          <a:prstGeom prst="rect">
            <a:avLst/>
          </a:prstGeom>
        </p:spPr>
      </p:pic>
      <p:sp>
        <p:nvSpPr>
          <p:cNvPr id="36" name="Text 12">
            <a:extLst>
              <a:ext uri="{FF2B5EF4-FFF2-40B4-BE49-F238E27FC236}">
                <a16:creationId xmlns:a16="http://schemas.microsoft.com/office/drawing/2014/main" id="{885813F3-74DB-47FA-82AD-67F1632D0A5B}"/>
              </a:ext>
            </a:extLst>
          </p:cNvPr>
          <p:cNvSpPr/>
          <p:nvPr/>
        </p:nvSpPr>
        <p:spPr>
          <a:xfrm>
            <a:off x="6423303" y="6504980"/>
            <a:ext cx="258163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Association Metric</a:t>
            </a:r>
            <a:endParaRPr lang="en-US" sz="2000" dirty="0"/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5B9D1E08-D884-4532-A90E-AFFAA7EC1D0B}"/>
              </a:ext>
            </a:extLst>
          </p:cNvPr>
          <p:cNvSpPr/>
          <p:nvPr/>
        </p:nvSpPr>
        <p:spPr>
          <a:xfrm>
            <a:off x="6423303" y="6951464"/>
            <a:ext cx="72701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Weighted motion and appearance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793790" y="528638"/>
            <a:ext cx="872954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Ball Trajectory Post-Processing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93790" y="2187059"/>
            <a:ext cx="547425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Compensating for Imperfect Detections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881551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1020604" y="40156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Initial Approach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20604" y="4506039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Physics-inspired parabolic trajectory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20604" y="5367933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Linear horizontal motion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020604" y="5810131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Quadratic vertical motion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020604" y="6252329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Least-squares fitting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1357" y="2881551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5368171" y="40156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Challenges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5368171" y="4506039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Unreliable in practice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5368171" y="5005030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Camera motion effects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5368171" y="544722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Perspective distortions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5368171" y="5889427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Occlusions and noise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8924" y="2881551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9715738" y="40156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Final Solution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9715738" y="4506039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Interpolation-based strategy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715738" y="5005030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Frame buffering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9715738" y="5447228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Linear interpolation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9715738" y="5889427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 ball markers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601" y="482798"/>
            <a:ext cx="6626423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Interpolation-Based Gap Filling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4601" y="1470303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4601" y="1942267"/>
            <a:ext cx="17549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4601" y="2217658"/>
            <a:ext cx="786931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14601" y="2351127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Buffer Frames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4601" y="2801064"/>
            <a:ext cx="786931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Temporarily hold frames when ball not detected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4601" y="3389233"/>
            <a:ext cx="17549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4601" y="3664625"/>
            <a:ext cx="786931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614601" y="3798094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Interpolation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14601" y="4248031"/>
            <a:ext cx="786931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positions between last and next detection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4601" y="4836200"/>
            <a:ext cx="17549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14601" y="5111591"/>
            <a:ext cx="786931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614601" y="5245060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Draw Markers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4601" y="5694997"/>
            <a:ext cx="786931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 ball markers create smooth trajectory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14601" y="6283166"/>
            <a:ext cx="17549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14601" y="6558558"/>
            <a:ext cx="786931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614601" y="6692027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Fallback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14601" y="7141964"/>
            <a:ext cx="786931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Last valid bounding box persists briefly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8919924" y="1470303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Advantages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8919924" y="1942267"/>
            <a:ext cx="5103376" cy="1116687"/>
          </a:xfrm>
          <a:prstGeom prst="roundRect">
            <a:avLst>
              <a:gd name="adj" fmla="val 66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118283" y="2140625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Physical Assumptions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118283" y="2579608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Avoids unreliable projectile models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8919924" y="3234452"/>
            <a:ext cx="5103376" cy="1116687"/>
          </a:xfrm>
          <a:prstGeom prst="roundRect">
            <a:avLst>
              <a:gd name="adj" fmla="val 66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118283" y="3432810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&amp; Consistent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118283" y="3871793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visual representation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8919924" y="4526637"/>
            <a:ext cx="5103376" cy="1116687"/>
          </a:xfrm>
          <a:prstGeom prst="roundRect">
            <a:avLst>
              <a:gd name="adj" fmla="val 66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118283" y="4724995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 Failures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9118283" y="5163979"/>
            <a:ext cx="470666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detection gaps visible</a:t>
            </a:r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3C5227-81C1-46F1-8515-A885C2F158AE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801767"/>
            <a:ext cx="6349008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Detection Evolution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184" y="1519952"/>
            <a:ext cx="346602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Approaches Explored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13184" y="4622840"/>
            <a:ext cx="13204031" cy="22860"/>
          </a:xfrm>
          <a:prstGeom prst="roundRect">
            <a:avLst>
              <a:gd name="adj" fmla="val 374437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938945" y="4011513"/>
            <a:ext cx="22860" cy="611386"/>
          </a:xfrm>
          <a:prstGeom prst="roundRect">
            <a:avLst>
              <a:gd name="adj" fmla="val 374437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3721179" y="43935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97558" y="4431744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290405" y="2144078"/>
            <a:ext cx="332005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Edge-Based Segmentation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16900" y="2584847"/>
            <a:ext cx="606718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Canny edge detection + morphological operations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6900" y="3033236"/>
            <a:ext cx="606718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Unreliable - weak edges, background interference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6900" y="3481626"/>
            <a:ext cx="606718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Discarded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3532" y="4622780"/>
            <a:ext cx="22860" cy="611386"/>
          </a:xfrm>
          <a:prstGeom prst="roundRect">
            <a:avLst>
              <a:gd name="adj" fmla="val 374437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085767" y="43935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62145" y="4431744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5634276" y="5437942"/>
            <a:ext cx="336173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GrabCut + Color Clustering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4281488" y="5878711"/>
            <a:ext cx="606730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GrabCut segmentation + LAB color space + K-means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81488" y="6327100"/>
            <a:ext cx="606730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Promising with ground truth, failed with noisy detections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281488" y="7101602"/>
            <a:ext cx="606730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Discarded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668238" y="4011513"/>
            <a:ext cx="22860" cy="611386"/>
          </a:xfrm>
          <a:prstGeom prst="roundRect">
            <a:avLst>
              <a:gd name="adj" fmla="val 374437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50473" y="43935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0526851" y="4431744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9406057" y="2144078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SigLIP Embeddings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646194" y="2584847"/>
            <a:ext cx="606730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embeddings + UMAP + K-Means clustering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46194" y="3033236"/>
            <a:ext cx="606730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Robust semantic features, stable team separation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46194" y="3481626"/>
            <a:ext cx="606730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Final Approach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A459F5-7EEF-4DB6-8A1E-71CD32C45572}"/>
              </a:ext>
            </a:extLst>
          </p:cNvPr>
          <p:cNvSpPr/>
          <p:nvPr/>
        </p:nvSpPr>
        <p:spPr>
          <a:xfrm>
            <a:off x="12691241" y="7709338"/>
            <a:ext cx="1939159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b1186f093a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8" y="198825"/>
            <a:ext cx="70580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b1186f093a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25" y="3980250"/>
            <a:ext cx="10844200" cy="349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b1186f093a_3_2"/>
          <p:cNvSpPr/>
          <p:nvPr/>
        </p:nvSpPr>
        <p:spPr>
          <a:xfrm>
            <a:off x="12691241" y="7709338"/>
            <a:ext cx="1939200" cy="39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853</Words>
  <Application>Microsoft Office PowerPoint</Application>
  <PresentationFormat>Custom</PresentationFormat>
  <Paragraphs>198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Inter Light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Sarah Rouphael (Alumni)</cp:lastModifiedBy>
  <cp:revision>4</cp:revision>
  <dcterms:created xsi:type="dcterms:W3CDTF">2025-12-16T16:51:36Z</dcterms:created>
  <dcterms:modified xsi:type="dcterms:W3CDTF">2025-12-16T17:56:17Z</dcterms:modified>
</cp:coreProperties>
</file>